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65" r:id="rId5"/>
    <p:sldId id="269" r:id="rId6"/>
    <p:sldId id="270" r:id="rId7"/>
    <p:sldId id="271" r:id="rId8"/>
    <p:sldId id="272" r:id="rId9"/>
    <p:sldId id="273" r:id="rId10"/>
    <p:sldId id="274" r:id="rId11"/>
    <p:sldId id="262" r:id="rId12"/>
    <p:sldId id="264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50"/>
    <a:srgbClr val="FF0000"/>
    <a:srgbClr val="00B0F0"/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7"/>
    <p:restoredTop sz="94607"/>
  </p:normalViewPr>
  <p:slideViewPr>
    <p:cSldViewPr snapToGrid="0">
      <p:cViewPr>
        <p:scale>
          <a:sx n="78" d="100"/>
          <a:sy n="78" d="100"/>
        </p:scale>
        <p:origin x="44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8D3E-6DE5-C2CB-7934-C2FB1082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EB64F-4DE3-1193-55AC-B1A44C5AB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4BCE-D06F-D1C8-54A4-EEADE5E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4A140-C06D-74DC-AC54-0863D51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CDDC-6120-E023-49A0-868E2B7F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786F-62A3-CB5E-4ACA-839B3F31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1CA99-9AE2-7449-6559-00D64142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FE41-C0CC-AE77-1B36-0117E4BE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6CF60-12B7-622B-BE69-EC97EDF3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E659E-2F77-4AD1-3401-5B4C8082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3AC36-5052-3070-39C4-D52027DE8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102A-5E1C-D772-C672-E0937E8E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9F7BF-18DA-9AF1-38A7-F37A8DB3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B8A1-1AE6-88A9-BC92-3CEB906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EE88-B043-3F27-4AE5-5B9B029A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6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1E06-97B5-21CC-B884-D3B92DDF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10B3-6E83-32B4-3B08-1E5C1C3F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D9F2-9461-4279-8472-5D905E89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A0D1-DD6B-D9B7-4AAE-7B37EF95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35BA2-17FD-F2D4-C51C-1AFAE5FE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6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FF9C-AF13-9420-45F9-7972132C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1D65C-FF3E-7AF1-707C-A9367BCC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6586A-5334-F404-541C-8C26FC5A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53D9-61F5-A4F4-7CED-4E02FE90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C11A6-6DD3-5BDD-83DD-E9872A8D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7A6-AD84-3CD3-8E1A-506C440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3CE0-73C3-0A99-9378-7372235B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4DDB-848E-5CEB-0825-4B948AE40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5ABF3-9F79-93F0-0E96-4BEBB5BF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3DC71-03D4-B596-1A33-A02855B2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814-F579-169F-BDA6-2DE8A924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F936-CDC3-ECB3-9000-376AEA49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C3B4-919D-AA91-E3C6-06412D4F6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1FFE9-C650-0B86-98DB-94391594E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8C8D-8030-933F-7CD8-B1DD2D981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93210-C24F-66C5-1AFE-6EECD1080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F9E29-1B9C-F66F-FC62-A985061A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1876A-95E8-BF32-9F66-564B617E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67C34-620F-179C-DCDE-8EDD5AE0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785B-7A7D-F7AC-4285-915E5EA6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6F2A-1943-A88E-11F7-AF3F7E6D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F537-1F9C-03FC-31AB-983E0479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2767-18D0-5222-4C22-6C55EE21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5714C-EF1A-5355-97E8-915CFE2C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CE1BD-CCE3-9658-F940-A1ECFFFA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16B0-5468-064F-7CAB-93312C62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5774-9145-6892-4939-3AAA52B4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1B06-1483-734D-93B2-54171FC1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620AA-38B5-A368-3E0D-722A25E10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AE1D-A4AD-4C08-774A-1608C6BF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24F18-DCFD-9695-1C37-1C007EE5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384A7-51B3-0F96-8E78-3E6D263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9922-3D68-2752-1DA8-8143923D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1FB1A-35F9-0C60-A6B9-32A9A9D51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77052-14A8-CB7D-7A81-BF2EFC62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BE8F-C101-BBB4-0BEA-C05C2656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460B8-A310-F4F0-D1F2-9D3D5FB5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87010-1D94-AAB3-186F-33840C7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1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872A3-19B3-EE49-8B11-13965B7B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185E6-202B-3910-F5DF-6C23FF0F0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32C6-AF96-9BB2-92E9-70D7F5BE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0B9A49-82A1-E64C-853A-E4B2C9015D48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C49D-AAF9-3F50-9452-800FE8CA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11F5-6980-09A5-4C22-1EEB3602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ogrid.org/62345/summary/drosophila-melanogaster/arc1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iogrid.org/70070/summary/drosophila-melanogaster/cc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8D80-3C9D-140C-91D2-006855AD2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0FF1D-78FA-C72F-5B00-60A2E9E6B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3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D55CC10-5FD6-0C9F-0574-3A71D3B6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" y="3208580"/>
            <a:ext cx="2510158" cy="1873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E7B4A-AB81-BF6E-3511-CFE96A2C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E39126-5908-1649-B71E-716677BE7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5005" r="57384" b="9282"/>
          <a:stretch/>
        </p:blipFill>
        <p:spPr>
          <a:xfrm>
            <a:off x="-4836795" y="2764589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90FDB3-A4E7-1475-6643-48DDAC2014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" t="5005" r="57384" b="9282"/>
          <a:stretch/>
        </p:blipFill>
        <p:spPr>
          <a:xfrm>
            <a:off x="-8151495" y="2764588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63D7A-C8F2-8D00-3AA8-BB669CFDE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" t="5005" r="57469" b="9282"/>
          <a:stretch/>
        </p:blipFill>
        <p:spPr>
          <a:xfrm>
            <a:off x="-11466195" y="2764588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FA0EF-7E42-8B43-E9F5-1C9792590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47823" y="0"/>
            <a:ext cx="9077325" cy="4320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EAE0C2-4391-BFB4-32DE-6D963946962B}"/>
              </a:ext>
            </a:extLst>
          </p:cNvPr>
          <p:cNvSpPr txBox="1"/>
          <p:nvPr/>
        </p:nvSpPr>
        <p:spPr>
          <a:xfrm>
            <a:off x="-7458430" y="-2817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C7D3B-2E46-3506-4B98-962C8982F2E2}"/>
              </a:ext>
            </a:extLst>
          </p:cNvPr>
          <p:cNvSpPr txBox="1"/>
          <p:nvPr/>
        </p:nvSpPr>
        <p:spPr>
          <a:xfrm>
            <a:off x="-4692302" y="-281712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Thorax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FF8A02-C7BF-B6A4-DCCF-C587E5310E21}"/>
              </a:ext>
            </a:extLst>
          </p:cNvPr>
          <p:cNvSpPr txBox="1"/>
          <p:nvPr/>
        </p:nvSpPr>
        <p:spPr>
          <a:xfrm>
            <a:off x="-1982819" y="-281712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Abdomen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0A5162-BAAC-1615-F5DA-0C2DF7960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848" y="1707198"/>
            <a:ext cx="9362145" cy="47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0A22-2289-0E39-936E-4684148D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Sex Differences in Sod1</a:t>
            </a:r>
            <a:r>
              <a:rPr lang="en-US" baseline="30000" dirty="0"/>
              <a:t>A4V </a:t>
            </a:r>
            <a:r>
              <a:rPr lang="en-US" dirty="0"/>
              <a:t>Transcriptome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ACE-5847-AFEF-5E51-B8F28592E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08" y="5108381"/>
            <a:ext cx="11388183" cy="1325564"/>
          </a:xfrm>
        </p:spPr>
        <p:txBody>
          <a:bodyPr/>
          <a:lstStyle/>
          <a:p>
            <a:r>
              <a:rPr lang="en-US" dirty="0"/>
              <a:t>Unlike in Sod1</a:t>
            </a:r>
            <a:r>
              <a:rPr lang="en-US" baseline="30000" dirty="0"/>
              <a:t>G85R</a:t>
            </a:r>
            <a:r>
              <a:rPr lang="en-US" dirty="0"/>
              <a:t> larvae, the transcriptome profiles between male and female Sod1</a:t>
            </a:r>
            <a:r>
              <a:rPr lang="en-US" baseline="30000" dirty="0"/>
              <a:t>A4V</a:t>
            </a:r>
            <a:r>
              <a:rPr lang="en-US" dirty="0"/>
              <a:t> thorax samples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A2322-3A68-A4C9-BA59-C4516B44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27" y="1581721"/>
            <a:ext cx="4188542" cy="342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9C80-C83A-5007-F232-07D8DD1FCA6B}"/>
              </a:ext>
            </a:extLst>
          </p:cNvPr>
          <p:cNvSpPr txBox="1"/>
          <p:nvPr/>
        </p:nvSpPr>
        <p:spPr>
          <a:xfrm>
            <a:off x="16831207" y="6858000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–log2(FC)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1990-B014-260D-9B0D-4E0F51FD884F}"/>
              </a:ext>
            </a:extLst>
          </p:cNvPr>
          <p:cNvSpPr txBox="1"/>
          <p:nvPr/>
        </p:nvSpPr>
        <p:spPr>
          <a:xfrm rot="16200000">
            <a:off x="13365893" y="4171032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–log2(FC)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7FEA8-666D-E613-D6D6-82EF74420055}"/>
              </a:ext>
            </a:extLst>
          </p:cNvPr>
          <p:cNvSpPr txBox="1"/>
          <p:nvPr/>
        </p:nvSpPr>
        <p:spPr>
          <a:xfrm>
            <a:off x="15010489" y="1609562"/>
            <a:ext cx="540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and Male Relative Gene Expression (A4V/WT)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743CF-A1D1-AE4C-7106-28B5074C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1349" y="1959531"/>
            <a:ext cx="6630171" cy="4898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CFC80-1E59-118E-DA29-B62EE552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67" y="1400550"/>
            <a:ext cx="4621625" cy="37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1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4EF2-39D0-F70F-E189-AB4E09EA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D8B4B-2DA1-2D32-B1FF-BCCEBEC5C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94" y="5276537"/>
            <a:ext cx="5547609" cy="14615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Could Arc1 mRNA increased be associated with sequestering by dArc1 capsid?</a:t>
            </a:r>
          </a:p>
          <a:p>
            <a:r>
              <a:rPr lang="en-US" dirty="0"/>
              <a:t>If so, would potentially see increase in other dArc1 capsid binding mRNAs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5F374-60F6-D354-1EA3-4909FB47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4" y="1756972"/>
            <a:ext cx="3344055" cy="3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676E-AA70-9FE0-68EC-B96153CD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and sod1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0797-86D8-0AF1-E385-77E7B04F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" y="1825625"/>
            <a:ext cx="3042684" cy="4351338"/>
          </a:xfrm>
        </p:spPr>
        <p:txBody>
          <a:bodyPr/>
          <a:lstStyle/>
          <a:p>
            <a:r>
              <a:rPr lang="en-US" dirty="0"/>
              <a:t> arc1 binding diagram</a:t>
            </a:r>
          </a:p>
          <a:p>
            <a:r>
              <a:rPr lang="en-US" dirty="0"/>
              <a:t>a what is ccs image</a:t>
            </a:r>
          </a:p>
          <a:p>
            <a:r>
              <a:rPr lang="en-US" dirty="0"/>
              <a:t>Ccs and Arc1 shared binding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03C25-0C4C-3D38-880D-A4D3AF31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15" y="1690688"/>
            <a:ext cx="7215553" cy="378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BD1F6-C37B-C26A-EB37-828B580D8EFE}"/>
              </a:ext>
            </a:extLst>
          </p:cNvPr>
          <p:cNvSpPr txBox="1"/>
          <p:nvPr/>
        </p:nvSpPr>
        <p:spPr>
          <a:xfrm>
            <a:off x="9752270" y="1652671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Arc1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204AA-7AAB-68A2-E413-613994735C66}"/>
              </a:ext>
            </a:extLst>
          </p:cNvPr>
          <p:cNvSpPr txBox="1"/>
          <p:nvPr/>
        </p:nvSpPr>
        <p:spPr>
          <a:xfrm>
            <a:off x="6384783" y="165267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2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27FD-62B7-37C9-5BA2-DACFC1DC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FBCF-FE1E-EF4B-5D02-D001BFAF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validate arc1 expression</a:t>
            </a:r>
          </a:p>
          <a:p>
            <a:pPr lvl="1"/>
            <a:r>
              <a:rPr lang="en-US" dirty="0"/>
              <a:t>look at other models for arc1 expression</a:t>
            </a:r>
          </a:p>
          <a:p>
            <a:pPr lvl="1"/>
            <a:r>
              <a:rPr lang="en-US" dirty="0"/>
              <a:t>A4V larvae?</a:t>
            </a:r>
          </a:p>
          <a:p>
            <a:pPr lvl="1"/>
            <a:r>
              <a:rPr lang="en-US" dirty="0"/>
              <a:t>A4V </a:t>
            </a:r>
            <a:r>
              <a:rPr lang="en-US" dirty="0" err="1"/>
              <a:t>pharates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Is it elevated in other publicly available datasets?</a:t>
            </a:r>
          </a:p>
          <a:p>
            <a:r>
              <a:rPr lang="en-US" dirty="0"/>
              <a:t>look at protein levels</a:t>
            </a:r>
          </a:p>
          <a:p>
            <a:pPr lvl="1"/>
            <a:r>
              <a:rPr lang="en-US" dirty="0"/>
              <a:t>could this be different between males and females? related to translation levels?</a:t>
            </a:r>
          </a:p>
          <a:p>
            <a:r>
              <a:rPr lang="en-US" dirty="0"/>
              <a:t>look at localization</a:t>
            </a:r>
          </a:p>
          <a:p>
            <a:pPr lvl="1"/>
            <a:r>
              <a:rPr lang="en-US" dirty="0"/>
              <a:t>where does </a:t>
            </a:r>
            <a:r>
              <a:rPr lang="en-US" dirty="0" err="1"/>
              <a:t>travis</a:t>
            </a:r>
            <a:r>
              <a:rPr lang="en-US" dirty="0"/>
              <a:t> </a:t>
            </a:r>
          </a:p>
          <a:p>
            <a:r>
              <a:rPr lang="en-US" dirty="0"/>
              <a:t>TE specific RNAseq mapping</a:t>
            </a:r>
          </a:p>
          <a:p>
            <a:r>
              <a:rPr lang="en-US" dirty="0"/>
              <a:t>Is it elevated in other publicly available datasets?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3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SOD1</a:t>
            </a:r>
            <a:r>
              <a:rPr lang="en-US" sz="3200" baseline="30000" dirty="0"/>
              <a:t>G85R</a:t>
            </a:r>
            <a:r>
              <a:rPr lang="en-US" sz="3200" dirty="0"/>
              <a:t> RNAseq Experimental Design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8551FD2-3518-83E0-EF57-9FD3046E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0" y="4558632"/>
            <a:ext cx="5133934" cy="1747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r>
              <a:rPr lang="en-US" dirty="0"/>
              <a:t> flies are unable to eclose</a:t>
            </a:r>
          </a:p>
          <a:p>
            <a:endParaRPr lang="en-US" dirty="0"/>
          </a:p>
          <a:p>
            <a:r>
              <a:rPr lang="en-US" dirty="0"/>
              <a:t>We performed RNAseq Sod1</a:t>
            </a:r>
            <a:r>
              <a:rPr lang="en-US" baseline="30000" dirty="0"/>
              <a:t>G85R</a:t>
            </a:r>
            <a:r>
              <a:rPr lang="en-US" dirty="0"/>
              <a:t> and Silent 3</a:t>
            </a:r>
            <a:r>
              <a:rPr lang="en-US" baseline="30000" dirty="0"/>
              <a:t>rd</a:t>
            </a:r>
            <a:r>
              <a:rPr lang="en-US" dirty="0"/>
              <a:t> instar larvae (whole body) separated by sex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512C1B8-4161-0ACB-A155-C946672B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92066" y="2093980"/>
            <a:ext cx="4170873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F37795-B080-9ADA-1B7D-E28AC1CFD084}"/>
              </a:ext>
            </a:extLst>
          </p:cNvPr>
          <p:cNvSpPr txBox="1"/>
          <p:nvPr/>
        </p:nvSpPr>
        <p:spPr>
          <a:xfrm>
            <a:off x="-11051972" y="241257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DDFDABE-2AA3-4D0E-91A1-5F4D1630503B}"/>
              </a:ext>
            </a:extLst>
          </p:cNvPr>
          <p:cNvSpPr/>
          <p:nvPr/>
        </p:nvSpPr>
        <p:spPr>
          <a:xfrm>
            <a:off x="-9963660" y="2597259"/>
            <a:ext cx="999640" cy="447158"/>
          </a:xfrm>
          <a:custGeom>
            <a:avLst/>
            <a:gdLst>
              <a:gd name="connsiteX0" fmla="*/ 0 w 999640"/>
              <a:gd name="connsiteY0" fmla="*/ 28703 h 447158"/>
              <a:gd name="connsiteX1" fmla="*/ 588935 w 999640"/>
              <a:gd name="connsiteY1" fmla="*/ 44202 h 447158"/>
              <a:gd name="connsiteX2" fmla="*/ 999640 w 999640"/>
              <a:gd name="connsiteY2" fmla="*/ 447158 h 44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640" h="447158">
                <a:moveTo>
                  <a:pt x="0" y="28703"/>
                </a:moveTo>
                <a:cubicBezTo>
                  <a:pt x="211164" y="1581"/>
                  <a:pt x="422328" y="-25541"/>
                  <a:pt x="588935" y="44202"/>
                </a:cubicBezTo>
                <a:cubicBezTo>
                  <a:pt x="755542" y="113945"/>
                  <a:pt x="877591" y="280551"/>
                  <a:pt x="999640" y="4471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9E7E6-9DE7-043A-D873-4EA115FED3EC}"/>
              </a:ext>
            </a:extLst>
          </p:cNvPr>
          <p:cNvCxnSpPr>
            <a:cxnSpLocks/>
          </p:cNvCxnSpPr>
          <p:nvPr/>
        </p:nvCxnSpPr>
        <p:spPr>
          <a:xfrm flipV="1">
            <a:off x="-9080257" y="2951427"/>
            <a:ext cx="224725" cy="1704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FEAB1B-8077-D716-F7A3-78F73EAFD37D}"/>
              </a:ext>
            </a:extLst>
          </p:cNvPr>
          <p:cNvSpPr>
            <a:spLocks noChangeAspect="1"/>
          </p:cNvSpPr>
          <p:nvPr/>
        </p:nvSpPr>
        <p:spPr>
          <a:xfrm>
            <a:off x="-9278230" y="4558632"/>
            <a:ext cx="1371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2D27301-17C5-72E2-E5DB-2E1B3D183F72}"/>
              </a:ext>
            </a:extLst>
          </p:cNvPr>
          <p:cNvSpPr/>
          <p:nvPr/>
        </p:nvSpPr>
        <p:spPr>
          <a:xfrm>
            <a:off x="-8020173" y="2179390"/>
            <a:ext cx="3174274" cy="2664823"/>
          </a:xfrm>
          <a:custGeom>
            <a:avLst/>
            <a:gdLst>
              <a:gd name="connsiteX0" fmla="*/ 0 w 3174274"/>
              <a:gd name="connsiteY0" fmla="*/ 2664823 h 2664823"/>
              <a:gd name="connsiteX1" fmla="*/ 1724297 w 3174274"/>
              <a:gd name="connsiteY1" fmla="*/ 444137 h 2664823"/>
              <a:gd name="connsiteX2" fmla="*/ 3174274 w 3174274"/>
              <a:gd name="connsiteY2" fmla="*/ 0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4274" h="2664823">
                <a:moveTo>
                  <a:pt x="0" y="2664823"/>
                </a:moveTo>
                <a:cubicBezTo>
                  <a:pt x="597625" y="1776548"/>
                  <a:pt x="1195251" y="888274"/>
                  <a:pt x="1724297" y="444137"/>
                </a:cubicBezTo>
                <a:cubicBezTo>
                  <a:pt x="2253343" y="0"/>
                  <a:pt x="2713808" y="0"/>
                  <a:pt x="3174274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8405353-94AE-2CD6-92FB-232E3D601913}"/>
              </a:ext>
            </a:extLst>
          </p:cNvPr>
          <p:cNvSpPr/>
          <p:nvPr/>
        </p:nvSpPr>
        <p:spPr>
          <a:xfrm>
            <a:off x="-4846318" y="1472986"/>
            <a:ext cx="534913" cy="141177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B6218-3279-8702-DC28-A78045D450AB}"/>
              </a:ext>
            </a:extLst>
          </p:cNvPr>
          <p:cNvSpPr txBox="1"/>
          <p:nvPr/>
        </p:nvSpPr>
        <p:spPr>
          <a:xfrm>
            <a:off x="-4326709" y="1287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F495B-75C0-BE5D-FE2E-8EA0495CFCB8}"/>
              </a:ext>
            </a:extLst>
          </p:cNvPr>
          <p:cNvSpPr txBox="1"/>
          <p:nvPr/>
        </p:nvSpPr>
        <p:spPr>
          <a:xfrm>
            <a:off x="-4350210" y="270277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BCC2860-57C8-4D97-6F6D-96526E6DF8A1}"/>
              </a:ext>
            </a:extLst>
          </p:cNvPr>
          <p:cNvSpPr/>
          <p:nvPr/>
        </p:nvSpPr>
        <p:spPr>
          <a:xfrm>
            <a:off x="-3615714" y="1106893"/>
            <a:ext cx="534913" cy="73152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5090519-B3AF-D057-4CAD-BCE5B4009E3B}"/>
              </a:ext>
            </a:extLst>
          </p:cNvPr>
          <p:cNvSpPr/>
          <p:nvPr/>
        </p:nvSpPr>
        <p:spPr>
          <a:xfrm>
            <a:off x="-3615714" y="2526642"/>
            <a:ext cx="534913" cy="73152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24FA26-82D8-4DBE-CEEC-B172DED0781A}"/>
              </a:ext>
            </a:extLst>
          </p:cNvPr>
          <p:cNvSpPr txBox="1"/>
          <p:nvPr/>
        </p:nvSpPr>
        <p:spPr>
          <a:xfrm>
            <a:off x="-3080801" y="31042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12D08-D13A-633E-8E1D-3B5F282834E5}"/>
              </a:ext>
            </a:extLst>
          </p:cNvPr>
          <p:cNvSpPr txBox="1"/>
          <p:nvPr/>
        </p:nvSpPr>
        <p:spPr>
          <a:xfrm>
            <a:off x="-3080801" y="166384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8DA21-7C36-8F8B-AB07-C15357990812}"/>
              </a:ext>
            </a:extLst>
          </p:cNvPr>
          <p:cNvSpPr txBox="1"/>
          <p:nvPr/>
        </p:nvSpPr>
        <p:spPr>
          <a:xfrm>
            <a:off x="-3080801" y="918501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1FFA8C-903D-0BBF-B2E6-53CAC67D87A9}"/>
              </a:ext>
            </a:extLst>
          </p:cNvPr>
          <p:cNvSpPr txBox="1"/>
          <p:nvPr/>
        </p:nvSpPr>
        <p:spPr>
          <a:xfrm>
            <a:off x="-3080801" y="2324957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8D640-5955-A07B-5559-F7FBBDA166EC}"/>
              </a:ext>
            </a:extLst>
          </p:cNvPr>
          <p:cNvSpPr txBox="1"/>
          <p:nvPr/>
        </p:nvSpPr>
        <p:spPr>
          <a:xfrm>
            <a:off x="10780019" y="2199993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RNAseq</a:t>
            </a:r>
          </a:p>
        </p:txBody>
      </p:sp>
      <p:sp>
        <p:nvSpPr>
          <p:cNvPr id="57" name="Notched Right Arrow 56">
            <a:extLst>
              <a:ext uri="{FF2B5EF4-FFF2-40B4-BE49-F238E27FC236}">
                <a16:creationId xmlns:a16="http://schemas.microsoft.com/office/drawing/2014/main" id="{10D7FDFA-FC5D-E06D-4B89-1FF40A62C0DD}"/>
              </a:ext>
            </a:extLst>
          </p:cNvPr>
          <p:cNvSpPr/>
          <p:nvPr/>
        </p:nvSpPr>
        <p:spPr>
          <a:xfrm>
            <a:off x="9898183" y="2033174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730859B-FCC9-1C02-A2E6-210101D6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6" y="1106893"/>
            <a:ext cx="9607301" cy="5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7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Arc1 Increased Expression in G85R Transcriptome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004AB-9C8B-0974-4325-8DC5C381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426" y="1515607"/>
            <a:ext cx="3431651" cy="5342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07939A-4896-1F9E-CD09-EB292BF4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96" y="1625405"/>
            <a:ext cx="6630171" cy="48791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2ED0D-C17F-1B34-A814-6ADB5FCB4F92}"/>
              </a:ext>
            </a:extLst>
          </p:cNvPr>
          <p:cNvSpPr txBox="1"/>
          <p:nvPr/>
        </p:nvSpPr>
        <p:spPr>
          <a:xfrm>
            <a:off x="2991654" y="6504510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–log2(FC)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7FF18-6138-602A-77BF-C5DF03307DBA}"/>
              </a:ext>
            </a:extLst>
          </p:cNvPr>
          <p:cNvSpPr txBox="1"/>
          <p:nvPr/>
        </p:nvSpPr>
        <p:spPr>
          <a:xfrm rot="16200000">
            <a:off x="-473660" y="3817542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–log2(FC)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329E5-BF15-1658-5928-431885356862}"/>
              </a:ext>
            </a:extLst>
          </p:cNvPr>
          <p:cNvSpPr txBox="1"/>
          <p:nvPr/>
        </p:nvSpPr>
        <p:spPr>
          <a:xfrm>
            <a:off x="1170936" y="1256072"/>
            <a:ext cx="557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and Male Relative Gene Expression (G85R/WT)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4A469-41E4-6823-1E96-C9533C48B486}"/>
              </a:ext>
            </a:extLst>
          </p:cNvPr>
          <p:cNvSpPr txBox="1"/>
          <p:nvPr/>
        </p:nvSpPr>
        <p:spPr>
          <a:xfrm>
            <a:off x="10045359" y="1257441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Arc1</a:t>
            </a:r>
          </a:p>
        </p:txBody>
      </p:sp>
    </p:spTree>
    <p:extLst>
      <p:ext uri="{BB962C8B-B14F-4D97-AF65-F5344CB8AC3E}">
        <p14:creationId xmlns:p14="http://schemas.microsoft.com/office/powerpoint/2010/main" val="376823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G85R arc1 increase observed in other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07AD-2DE1-3DF1-46BF-28A971F82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8" y="2501278"/>
            <a:ext cx="4689230" cy="3485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G85R RNAseq data was part of a larger experiment with modulated transketolase</a:t>
            </a:r>
          </a:p>
          <a:p>
            <a:endParaRPr lang="en-US" dirty="0"/>
          </a:p>
          <a:p>
            <a:r>
              <a:rPr lang="en-US" dirty="0"/>
              <a:t>Arc1 gene expression was observed consistently across these other experimental conditions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4A469-41E4-6823-1E96-C9533C48B486}"/>
              </a:ext>
            </a:extLst>
          </p:cNvPr>
          <p:cNvSpPr txBox="1"/>
          <p:nvPr/>
        </p:nvSpPr>
        <p:spPr>
          <a:xfrm>
            <a:off x="8830707" y="1257441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468A8-11FD-5FAD-56B4-B2156EB0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25" y="1626773"/>
            <a:ext cx="6625624" cy="52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B31664-6F95-36E7-AF29-062B411CE928}"/>
              </a:ext>
            </a:extLst>
          </p:cNvPr>
          <p:cNvSpPr/>
          <p:nvPr/>
        </p:nvSpPr>
        <p:spPr>
          <a:xfrm>
            <a:off x="-10135831" y="900956"/>
            <a:ext cx="7316429" cy="1186559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C0C8E9-94CA-F826-4F50-7E1053B133EE}"/>
              </a:ext>
            </a:extLst>
          </p:cNvPr>
          <p:cNvSpPr/>
          <p:nvPr/>
        </p:nvSpPr>
        <p:spPr>
          <a:xfrm>
            <a:off x="-10135832" y="2091576"/>
            <a:ext cx="7316431" cy="1172325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CD4FF2-1FF8-76AB-335E-DB558CFDE3D5}"/>
              </a:ext>
            </a:extLst>
          </p:cNvPr>
          <p:cNvSpPr/>
          <p:nvPr/>
        </p:nvSpPr>
        <p:spPr>
          <a:xfrm>
            <a:off x="-10135832" y="3263901"/>
            <a:ext cx="7316431" cy="3317781"/>
          </a:xfrm>
          <a:prstGeom prst="rect">
            <a:avLst/>
          </a:prstGeom>
          <a:solidFill>
            <a:srgbClr val="00B05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FEECD-E290-7A83-1E39-68566DC9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135829" y="900957"/>
            <a:ext cx="4319229" cy="5680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45002B-2F9F-8C3F-DAE8-936D949D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293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RNAseq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071" y="6965848"/>
            <a:ext cx="3696929" cy="4351338"/>
          </a:xfrm>
        </p:spPr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We performed RNAseq on Sod1</a:t>
            </a:r>
            <a:r>
              <a:rPr lang="en-US" baseline="30000" dirty="0"/>
              <a:t>A4V</a:t>
            </a:r>
            <a:r>
              <a:rPr lang="en-US" dirty="0"/>
              <a:t> and Silent </a:t>
            </a:r>
            <a:r>
              <a:rPr lang="en-US" dirty="0" err="1"/>
              <a:t>adulst</a:t>
            </a:r>
            <a:r>
              <a:rPr lang="en-US" dirty="0"/>
              <a:t> at 3, 9, and 40 days old separated by sex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BD99FA6-3867-1F1A-421E-7190C7AEF37A}"/>
              </a:ext>
            </a:extLst>
          </p:cNvPr>
          <p:cNvSpPr txBox="1">
            <a:spLocks/>
          </p:cNvSpPr>
          <p:nvPr/>
        </p:nvSpPr>
        <p:spPr>
          <a:xfrm>
            <a:off x="7155836" y="4282281"/>
            <a:ext cx="4814529" cy="2444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Sod1</a:t>
            </a:r>
            <a:r>
              <a:rPr lang="en-US" baseline="30000"/>
              <a:t>A4V</a:t>
            </a:r>
            <a:r>
              <a:rPr lang="en-US"/>
              <a:t> flies have sex specific decreased lifespan</a:t>
            </a:r>
          </a:p>
          <a:p>
            <a:endParaRPr lang="en-US"/>
          </a:p>
          <a:p>
            <a:r>
              <a:rPr lang="en-US"/>
              <a:t>Sod1</a:t>
            </a:r>
            <a:r>
              <a:rPr lang="en-US" baseline="30000"/>
              <a:t>A4V</a:t>
            </a:r>
            <a:r>
              <a:rPr lang="en-US"/>
              <a:t> and Silent adults at 3, 9, and 40 days, old separated by sex</a:t>
            </a:r>
          </a:p>
          <a:p>
            <a:endParaRPr lang="en-US"/>
          </a:p>
          <a:p>
            <a:r>
              <a:rPr lang="en-US"/>
              <a:t>Samples were separated into 3 body sections before RNAseq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5876B2-D27A-576D-9BCD-081A94387554}"/>
              </a:ext>
            </a:extLst>
          </p:cNvPr>
          <p:cNvSpPr/>
          <p:nvPr/>
        </p:nvSpPr>
        <p:spPr>
          <a:xfrm>
            <a:off x="7061200" y="4947920"/>
            <a:ext cx="5130800" cy="191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FDCCC-1354-23F0-40B2-7219CCA387D2}"/>
              </a:ext>
            </a:extLst>
          </p:cNvPr>
          <p:cNvSpPr txBox="1"/>
          <p:nvPr/>
        </p:nvSpPr>
        <p:spPr>
          <a:xfrm>
            <a:off x="-5172465" y="1078737"/>
            <a:ext cx="1616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Head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7DE35C-FEA3-A244-AB96-3087387EA680}"/>
              </a:ext>
            </a:extLst>
          </p:cNvPr>
          <p:cNvSpPr txBox="1"/>
          <p:nvPr/>
        </p:nvSpPr>
        <p:spPr>
          <a:xfrm>
            <a:off x="-5909044" y="4461126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Abdomen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178B70-03F7-B6E1-CE3D-2E76E1B59CFE}"/>
              </a:ext>
            </a:extLst>
          </p:cNvPr>
          <p:cNvSpPr txBox="1"/>
          <p:nvPr/>
        </p:nvSpPr>
        <p:spPr>
          <a:xfrm>
            <a:off x="-5337221" y="2262240"/>
            <a:ext cx="1945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Thorax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688FE6-3303-3FAA-AF08-2E9C308DCEAF}"/>
              </a:ext>
            </a:extLst>
          </p:cNvPr>
          <p:cNvCxnSpPr>
            <a:cxnSpLocks/>
          </p:cNvCxnSpPr>
          <p:nvPr/>
        </p:nvCxnSpPr>
        <p:spPr>
          <a:xfrm>
            <a:off x="-10135832" y="2087515"/>
            <a:ext cx="731609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3E6C-A06B-1CE0-1A57-CB87F2E14AFF}"/>
              </a:ext>
            </a:extLst>
          </p:cNvPr>
          <p:cNvCxnSpPr>
            <a:cxnSpLocks/>
          </p:cNvCxnSpPr>
          <p:nvPr/>
        </p:nvCxnSpPr>
        <p:spPr>
          <a:xfrm>
            <a:off x="-10135832" y="3263715"/>
            <a:ext cx="731609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65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7D0D1B-7C0F-EDE5-6519-526138AD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180" y="1458200"/>
            <a:ext cx="3291840" cy="2456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88C9A-FB22-D9BB-C957-BDE76CC4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293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RNAseq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36" y="4282281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</p:spTree>
    <p:extLst>
      <p:ext uri="{BB962C8B-B14F-4D97-AF65-F5344CB8AC3E}">
        <p14:creationId xmlns:p14="http://schemas.microsoft.com/office/powerpoint/2010/main" val="208756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0E16-8254-259B-ED21-EF12BFE6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1687827"/>
            <a:ext cx="7777479" cy="4381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2926690"/>
            <a:ext cx="3197860" cy="1969665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2F629-E7BE-2AA7-6F7A-96B2140D5996}"/>
              </a:ext>
            </a:extLst>
          </p:cNvPr>
          <p:cNvSpPr/>
          <p:nvPr/>
        </p:nvSpPr>
        <p:spPr>
          <a:xfrm>
            <a:off x="504802" y="2393583"/>
            <a:ext cx="3181435" cy="514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2E8B7-A3BB-A7C4-2E71-BC1FF686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179" y="1662802"/>
            <a:ext cx="7772400" cy="440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Abdomen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2403691"/>
            <a:ext cx="3197860" cy="1025309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871C82-C73A-89C7-BD23-1FC65A608771}"/>
              </a:ext>
            </a:extLst>
          </p:cNvPr>
          <p:cNvSpPr/>
          <p:nvPr/>
        </p:nvSpPr>
        <p:spPr>
          <a:xfrm>
            <a:off x="513015" y="3429000"/>
            <a:ext cx="3181435" cy="1431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066C9-A5D9-1E6B-B78E-BB3CAD32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687827"/>
            <a:ext cx="7772400" cy="434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Thorax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3429000"/>
            <a:ext cx="3197860" cy="1467355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60541-235C-4892-2272-AB37D3BEEE30}"/>
              </a:ext>
            </a:extLst>
          </p:cNvPr>
          <p:cNvSpPr/>
          <p:nvPr/>
        </p:nvSpPr>
        <p:spPr>
          <a:xfrm>
            <a:off x="504803" y="2367540"/>
            <a:ext cx="3197860" cy="559767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BC7485-6A76-B77C-2479-DE02DC30A54A}"/>
              </a:ext>
            </a:extLst>
          </p:cNvPr>
          <p:cNvSpPr/>
          <p:nvPr/>
        </p:nvSpPr>
        <p:spPr>
          <a:xfrm>
            <a:off x="504802" y="2914695"/>
            <a:ext cx="3181435" cy="514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8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8680</TotalTime>
  <Words>476</Words>
  <Application>Microsoft Macintosh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SOD1G85R RNAseq Experimental Design</vt:lpstr>
      <vt:lpstr>Arc1 Increased Expression in G85R Transcriptome Analysis</vt:lpstr>
      <vt:lpstr>G85R arc1 increase observed in other conditions</vt:lpstr>
      <vt:lpstr>Sod1A4V RNAseq Experimental Design</vt:lpstr>
      <vt:lpstr>Sod1A4V RNAseq Experimental Design</vt:lpstr>
      <vt:lpstr>Arc1 Expression in Sod1A4V Head</vt:lpstr>
      <vt:lpstr>Arc1 Expression in Sod1A4V Abdomen</vt:lpstr>
      <vt:lpstr>Arc1 Expression in Sod1A4V Thorax</vt:lpstr>
      <vt:lpstr>Arc1 Expression in Sod1A4V</vt:lpstr>
      <vt:lpstr>Distinct Sex Differences in Sod1A4V Transcriptome</vt:lpstr>
      <vt:lpstr>PowerPoint Presentation</vt:lpstr>
      <vt:lpstr>arc1 and sod1 network?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Santiago, John</dc:creator>
  <cp:lastModifiedBy>John Santiago</cp:lastModifiedBy>
  <cp:revision>5</cp:revision>
  <dcterms:created xsi:type="dcterms:W3CDTF">2024-08-13T19:09:14Z</dcterms:created>
  <dcterms:modified xsi:type="dcterms:W3CDTF">2024-08-19T19:53:47Z</dcterms:modified>
</cp:coreProperties>
</file>